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36"/>
  </p:notesMasterIdLst>
  <p:handoutMasterIdLst>
    <p:handoutMasterId r:id="rId37"/>
  </p:handoutMasterIdLst>
  <p:sldIdLst>
    <p:sldId id="256" r:id="rId6"/>
    <p:sldId id="512" r:id="rId7"/>
    <p:sldId id="513" r:id="rId8"/>
    <p:sldId id="514" r:id="rId9"/>
    <p:sldId id="454" r:id="rId10"/>
    <p:sldId id="516" r:id="rId11"/>
    <p:sldId id="517" r:id="rId12"/>
    <p:sldId id="455" r:id="rId13"/>
    <p:sldId id="453" r:id="rId14"/>
    <p:sldId id="520" r:id="rId15"/>
    <p:sldId id="521" r:id="rId16"/>
    <p:sldId id="522" r:id="rId17"/>
    <p:sldId id="451" r:id="rId18"/>
    <p:sldId id="501" r:id="rId19"/>
    <p:sldId id="456" r:id="rId20"/>
    <p:sldId id="526" r:id="rId21"/>
    <p:sldId id="306" r:id="rId22"/>
    <p:sldId id="495" r:id="rId23"/>
    <p:sldId id="360" r:id="rId24"/>
    <p:sldId id="527" r:id="rId25"/>
    <p:sldId id="459" r:id="rId26"/>
    <p:sldId id="462" r:id="rId27"/>
    <p:sldId id="369" r:id="rId28"/>
    <p:sldId id="502" r:id="rId29"/>
    <p:sldId id="523" r:id="rId30"/>
    <p:sldId id="507" r:id="rId31"/>
    <p:sldId id="510" r:id="rId32"/>
    <p:sldId id="524" r:id="rId33"/>
    <p:sldId id="525" r:id="rId34"/>
    <p:sldId id="511" r:id="rId35"/>
  </p:sldIdLst>
  <p:sldSz cx="9144000" cy="6858000" type="screen4x3"/>
  <p:notesSz cx="7315200" cy="9601200"/>
  <p:embeddedFontLst>
    <p:embeddedFont>
      <p:font typeface="Candara" panose="020E0502030303020204" pitchFamily="34" charset="0"/>
      <p:regular r:id="rId38"/>
      <p:bold r:id="rId39"/>
      <p:italic r:id="rId40"/>
      <p:boldItalic r:id="rId41"/>
    </p:embeddedFont>
    <p:embeddedFont>
      <p:font typeface="Cambria Math" panose="02040503050406030204" pitchFamily="18" charset="0"/>
      <p:regular r:id="rId42"/>
    </p:embeddedFont>
    <p:embeddedFont>
      <p:font typeface="Baskerville Old Face" panose="02020602080505020303" pitchFamily="18" charset="0"/>
      <p:regular r:id="rId43"/>
    </p:embeddedFont>
    <p:embeddedFont>
      <p:font typeface="Euclid Symbol" panose="020B0604020202020204"/>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103" d="100"/>
          <a:sy n="103" d="100"/>
        </p:scale>
        <p:origin x="7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Acceleration is efficient!!!!</a:t>
            </a:r>
          </a:p>
          <a:p>
            <a:r>
              <a:rPr lang="en-US" dirty="0" smtClean="0"/>
              <a:t>Deceleration</a:t>
            </a:r>
            <a:r>
              <a:rPr lang="en-US" baseline="0" dirty="0" smtClean="0"/>
              <a:t> is inefficient!</a:t>
            </a:r>
          </a:p>
          <a:p>
            <a:r>
              <a:rPr lang="en-US" baseline="0" dirty="0" smtClean="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645527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9417313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728550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4181878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833251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5194050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3858815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80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461433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41628160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24" r:id="rId9"/>
    <p:sldLayoutId id="2147484125"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19.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9.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9.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19.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3.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38.png"/><Relationship Id="rId4" Type="http://schemas.openxmlformats.org/officeDocument/2006/relationships/tags" Target="../tags/tag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6.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smtClean="0"/>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smtClean="0"/>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smtClean="0"/>
              <a:t>luggagebehindortop</a:t>
            </a:r>
            <a:endParaRPr lang="en-US" dirty="0" smtClean="0"/>
          </a:p>
        </p:txBody>
      </p:sp>
      <p:sp>
        <p:nvSpPr>
          <p:cNvPr id="6" name="Content Placeholder 5"/>
          <p:cNvSpPr>
            <a:spLocks noGrp="1"/>
          </p:cNvSpPr>
          <p:nvPr>
            <p:ph idx="1"/>
          </p:nvPr>
        </p:nvSpPr>
        <p:spPr/>
        <p:txBody>
          <a:bodyPr/>
          <a:lstStyle/>
          <a:p>
            <a:r>
              <a:rPr lang="en-US" dirty="0" smtClean="0"/>
              <a:t>on </a:t>
            </a:r>
            <a:r>
              <a:rPr lang="en-US" dirty="0"/>
              <a:t>the roof </a:t>
            </a:r>
            <a:r>
              <a:rPr lang="en-US" dirty="0" smtClean="0"/>
              <a:t>rack on top of the car.</a:t>
            </a:r>
          </a:p>
          <a:p>
            <a:r>
              <a:rPr lang="en-US" dirty="0"/>
              <a:t>on the </a:t>
            </a:r>
            <a:r>
              <a:rPr lang="en-US" dirty="0" smtClean="0"/>
              <a:t>hitch behind the car.</a:t>
            </a:r>
            <a:endParaRPr lang="en-US" dirty="0"/>
          </a:p>
        </p:txBody>
      </p:sp>
      <p:sp>
        <p:nvSpPr>
          <p:cNvPr id="27652" name="Rectangle 3"/>
          <p:cNvSpPr>
            <a:spLocks noGrp="1" noChangeArrowheads="1"/>
          </p:cNvSpPr>
          <p:nvPr>
            <p:ph type="body" sz="quarter" idx="13"/>
          </p:nvPr>
        </p:nvSpPr>
        <p:spPr/>
        <p:txBody>
          <a:bodyPr/>
          <a:lstStyle/>
          <a:p>
            <a:r>
              <a:rPr lang="en-US" dirty="0" smtClean="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BernoulliOrEnergy</a:t>
            </a:r>
            <a:endParaRPr lang="en-US" dirty="0"/>
          </a:p>
        </p:txBody>
      </p:sp>
      <p:sp>
        <p:nvSpPr>
          <p:cNvPr id="3" name="Content Placeholder 2"/>
          <p:cNvSpPr>
            <a:spLocks noGrp="1"/>
          </p:cNvSpPr>
          <p:nvPr>
            <p:ph idx="1"/>
          </p:nvPr>
        </p:nvSpPr>
        <p:spPr/>
        <p:txBody>
          <a:bodyPr/>
          <a:lstStyle/>
          <a:p>
            <a:r>
              <a:rPr lang="en-US" dirty="0" smtClean="0"/>
              <a:t>Control Volume Energy equation</a:t>
            </a:r>
          </a:p>
          <a:p>
            <a:endParaRPr lang="en-US" dirty="0"/>
          </a:p>
          <a:p>
            <a:endParaRPr lang="en-US" dirty="0" smtClean="0"/>
          </a:p>
          <a:p>
            <a:r>
              <a:rPr lang="en-US" dirty="0" smtClean="0"/>
              <a:t>Bernoulli equation</a:t>
            </a:r>
          </a:p>
          <a:p>
            <a:endParaRPr lang="en-US" dirty="0"/>
          </a:p>
          <a:p>
            <a:endParaRPr lang="en-US" dirty="0" smtClean="0"/>
          </a:p>
          <a:p>
            <a:r>
              <a:rPr lang="en-US" dirty="0" smtClean="0"/>
              <a:t>These are the same equations</a:t>
            </a:r>
          </a:p>
          <a:p>
            <a:endParaRPr lang="en-US" dirty="0"/>
          </a:p>
        </p:txBody>
      </p:sp>
      <p:sp>
        <p:nvSpPr>
          <p:cNvPr id="4" name="Text Placeholder 3"/>
          <p:cNvSpPr>
            <a:spLocks noGrp="1"/>
          </p:cNvSpPr>
          <p:nvPr>
            <p:ph type="body" sz="quarter" idx="13"/>
          </p:nvPr>
        </p:nvSpPr>
        <p:spPr/>
        <p:txBody>
          <a:bodyPr/>
          <a:lstStyle/>
          <a:p>
            <a:r>
              <a:rPr lang="en-US" dirty="0" smtClean="0"/>
              <a:t>Which equation do you use to measure the head loss in a pipe system?</a:t>
            </a:r>
            <a:endParaRPr lang="en-US" dirty="0"/>
          </a:p>
        </p:txBody>
      </p:sp>
      <p:graphicFrame>
        <p:nvGraphicFramePr>
          <p:cNvPr id="5" name="Object 4"/>
          <p:cNvGraphicFramePr>
            <a:graphicFrameLocks noChangeAspect="1"/>
          </p:cNvGraphicFramePr>
          <p:nvPr>
            <p:extLst/>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74"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InefficientConversion</a:t>
            </a:r>
            <a:endParaRPr lang="en-US" dirty="0"/>
          </a:p>
        </p:txBody>
      </p:sp>
      <p:sp>
        <p:nvSpPr>
          <p:cNvPr id="3" name="Content Placeholder 2"/>
          <p:cNvSpPr>
            <a:spLocks noGrp="1"/>
          </p:cNvSpPr>
          <p:nvPr>
            <p:ph idx="1"/>
          </p:nvPr>
        </p:nvSpPr>
        <p:spPr/>
        <p:txBody>
          <a:bodyPr/>
          <a:lstStyle/>
          <a:p>
            <a:r>
              <a:rPr lang="en-US" dirty="0" smtClean="0"/>
              <a:t>Potential energy (pressure or elevation) converted to kinetic energy in an abrupt flow contraction</a:t>
            </a:r>
          </a:p>
          <a:p>
            <a:endParaRPr lang="en-US" dirty="0" smtClean="0"/>
          </a:p>
          <a:p>
            <a:r>
              <a:rPr lang="en-US" dirty="0" smtClean="0"/>
              <a:t>Kinetic energy converted to potential energy in an abrupt flow expansion</a:t>
            </a:r>
          </a:p>
          <a:p>
            <a:pPr marL="0" indent="0">
              <a:buNone/>
            </a:pPr>
            <a:endParaRPr lang="en-US" dirty="0" smtClean="0"/>
          </a:p>
          <a:p>
            <a:pPr marL="0" indent="0">
              <a:buNone/>
            </a:pPr>
            <a:r>
              <a:rPr lang="en-US" dirty="0" smtClean="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smtClean="0"/>
              <a:t>Which conversion loses mechanical energy to heat?</a:t>
            </a:r>
            <a:endParaRPr lang="en-US" dirty="0"/>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36"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smtClean="0">
                <a:latin typeface="+mj-lt"/>
              </a:rPr>
              <a:t>aguaclara</a:t>
            </a:r>
            <a:r>
              <a:rPr lang="en-US" sz="2400" dirty="0" smtClean="0">
                <a:latin typeface="+mj-lt"/>
              </a:rPr>
              <a:t>.</a:t>
            </a:r>
            <a:endParaRPr lang="en-US" sz="2400" dirty="0">
              <a:latin typeface="+mj-lt"/>
            </a:endParaRP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They both have significant energy losses due to </a:t>
            </a:r>
            <a:r>
              <a:rPr lang="en-US" dirty="0" smtClean="0"/>
              <a:t>shear between fluid and the solid surface</a:t>
            </a:r>
            <a:endParaRPr lang="en-US" dirty="0"/>
          </a:p>
          <a:p>
            <a:r>
              <a:rPr lang="en-US" dirty="0" smtClean="0"/>
              <a:t>They both have significant energy losses due to flow expansions </a:t>
            </a:r>
            <a:endParaRPr lang="en-US" dirty="0"/>
          </a:p>
        </p:txBody>
      </p:sp>
      <p:sp>
        <p:nvSpPr>
          <p:cNvPr id="4" name="Text Placeholder 3"/>
          <p:cNvSpPr>
            <a:spLocks noGrp="1"/>
          </p:cNvSpPr>
          <p:nvPr>
            <p:ph type="body" sz="quarter" idx="13"/>
          </p:nvPr>
        </p:nvSpPr>
        <p:spPr/>
        <p:txBody>
          <a:bodyPr/>
          <a:lstStyle/>
          <a:p>
            <a:r>
              <a:rPr lang="en-US" dirty="0" smtClean="0"/>
              <a:t>A long streamlined train and a long straight pipeline are similar in that</a:t>
            </a:r>
            <a:endParaRPr lang="en-US" dirty="0"/>
          </a:p>
        </p:txBody>
      </p:sp>
    </p:spTree>
    <p:extLst>
      <p:ext uri="{BB962C8B-B14F-4D97-AF65-F5344CB8AC3E}">
        <p14:creationId xmlns:p14="http://schemas.microsoft.com/office/powerpoint/2010/main" val="4986954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p:txBody>
          <a:bodyPr/>
          <a:lstStyle/>
          <a:p>
            <a:r>
              <a:rPr lang="en-US" dirty="0" smtClean="0"/>
              <a:t>We will use smart </a:t>
            </a:r>
            <a:r>
              <a:rPr lang="en-US" dirty="0" smtClean="0"/>
              <a:t>physics </a:t>
            </a:r>
            <a:r>
              <a:rPr lang="en-US" dirty="0" smtClean="0"/>
              <a:t>and </a:t>
            </a:r>
            <a:r>
              <a:rPr lang="en-US" dirty="0"/>
              <a:t>fluids </a:t>
            </a:r>
            <a:r>
              <a:rPr lang="en-US" dirty="0" smtClean="0"/>
              <a:t>to create elegant designs</a:t>
            </a:r>
          </a:p>
          <a:p>
            <a:r>
              <a:rPr lang="en-US" dirty="0" smtClean="0"/>
              <a:t>Computer controlled flows and water levels in water treatment plants are </a:t>
            </a:r>
          </a:p>
          <a:p>
            <a:pPr lvl="1"/>
            <a:r>
              <a:rPr lang="en-US" dirty="0" smtClean="0"/>
              <a:t>a </a:t>
            </a:r>
            <a:r>
              <a:rPr lang="en-US" dirty="0" smtClean="0"/>
              <a:t>lazy approach to design </a:t>
            </a:r>
          </a:p>
          <a:p>
            <a:pPr lvl="1"/>
            <a:r>
              <a:rPr lang="en-US" dirty="0" smtClean="0"/>
              <a:t>prone </a:t>
            </a:r>
            <a:r>
              <a:rPr lang="en-US" dirty="0" smtClean="0"/>
              <a:t>to failures (not a resilient design approach</a:t>
            </a:r>
            <a:r>
              <a:rPr lang="en-US" dirty="0" smtClean="0"/>
              <a:t>)</a:t>
            </a:r>
            <a:endParaRPr lang="en-US" dirty="0" smtClean="0"/>
          </a:p>
        </p:txBody>
      </p:sp>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TurbulentHeadLoss</a:t>
            </a:r>
            <a:endParaRPr lang="en-US" dirty="0"/>
          </a:p>
        </p:txBody>
      </p:sp>
      <p:sp>
        <p:nvSpPr>
          <p:cNvPr id="3" name="Content Placeholder 2"/>
          <p:cNvSpPr>
            <a:spLocks noGrp="1"/>
          </p:cNvSpPr>
          <p:nvPr>
            <p:ph idx="1"/>
          </p:nvPr>
        </p:nvSpPr>
        <p:spPr/>
        <p:txBody>
          <a:bodyPr/>
          <a:lstStyle/>
          <a:p>
            <a:r>
              <a:rPr lang="en-US" dirty="0" smtClean="0"/>
              <a:t>Decreases with increased flow</a:t>
            </a:r>
          </a:p>
          <a:p>
            <a:r>
              <a:rPr lang="en-US" dirty="0" smtClean="0"/>
              <a:t>Remains constant with increased flow</a:t>
            </a:r>
          </a:p>
          <a:p>
            <a:r>
              <a:rPr lang="en-US" dirty="0" smtClean="0"/>
              <a:t>Increases approximately in proportion to the flow</a:t>
            </a:r>
          </a:p>
          <a:p>
            <a:r>
              <a:rPr lang="en-US" dirty="0" smtClean="0"/>
              <a:t>Increases approximately in proportion to the square of the flow</a:t>
            </a:r>
          </a:p>
          <a:p>
            <a:r>
              <a:rPr lang="en-US" dirty="0" smtClean="0"/>
              <a:t>Increases in </a:t>
            </a:r>
            <a:r>
              <a:rPr lang="en-US" dirty="0"/>
              <a:t>proportion to the </a:t>
            </a:r>
            <a:r>
              <a:rPr lang="en-US" dirty="0" smtClean="0"/>
              <a:t>natural log of </a:t>
            </a:r>
            <a:r>
              <a:rPr lang="en-US" dirty="0"/>
              <a:t>the </a:t>
            </a:r>
            <a:r>
              <a:rPr lang="en-US" dirty="0" smtClean="0"/>
              <a:t>flow</a:t>
            </a:r>
          </a:p>
          <a:p>
            <a:endParaRPr lang="en-US" dirty="0"/>
          </a:p>
        </p:txBody>
      </p:sp>
      <p:sp>
        <p:nvSpPr>
          <p:cNvPr id="4" name="Text Placeholder 3"/>
          <p:cNvSpPr>
            <a:spLocks noGrp="1"/>
          </p:cNvSpPr>
          <p:nvPr>
            <p:ph type="body" sz="quarter" idx="13"/>
          </p:nvPr>
        </p:nvSpPr>
        <p:spPr/>
        <p:txBody>
          <a:bodyPr/>
          <a:lstStyle/>
          <a:p>
            <a:r>
              <a:rPr lang="en-US" dirty="0" smtClean="0"/>
              <a:t>Head loss through a long, rough pipe with turbulent flow</a:t>
            </a:r>
            <a:endParaRPr lang="en-US" dirty="0"/>
          </a:p>
        </p:txBody>
      </p:sp>
    </p:spTree>
    <p:extLst>
      <p:ext uri="{BB962C8B-B14F-4D97-AF65-F5344CB8AC3E}">
        <p14:creationId xmlns:p14="http://schemas.microsoft.com/office/powerpoint/2010/main" val="31073570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MajorMinorDrain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major losses dominate</a:t>
            </a:r>
          </a:p>
          <a:p>
            <a:pPr marL="514350" indent="-514350">
              <a:buFont typeface="+mj-lt"/>
              <a:buAutoNum type="alphaUcPeriod"/>
            </a:pPr>
            <a:r>
              <a:rPr lang="en-US" dirty="0"/>
              <a:t>minor losses dominate</a:t>
            </a:r>
            <a:endParaRPr lang="en-US" dirty="0" smtClean="0"/>
          </a:p>
          <a:p>
            <a:pPr marL="514350" indent="-514350">
              <a:buFont typeface="+mj-lt"/>
              <a:buAutoNum type="alphaUcPeriod"/>
            </a:pPr>
            <a:r>
              <a:rPr lang="en-US" dirty="0" smtClean="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37" name="Picture 13" descr="C:\Users\mw24\Pictures\Atima 5 sed wire front.png"/>
          <p:cNvPicPr>
            <a:picLocks noChangeAspect="1" noChangeArrowheads="1"/>
          </p:cNvPicPr>
          <p:nvPr/>
        </p:nvPicPr>
        <p:blipFill>
          <a:blip r:embed="rId2" cstate="print"/>
          <a:srcRect/>
          <a:stretch>
            <a:fillRect/>
          </a:stretch>
        </p:blipFill>
        <p:spPr bwMode="auto">
          <a:xfrm>
            <a:off x="3505200" y="3810000"/>
            <a:ext cx="4594555" cy="2123174"/>
          </a:xfrm>
          <a:prstGeom prst="rect">
            <a:avLst/>
          </a:prstGeom>
          <a:noFill/>
        </p:spPr>
      </p:pic>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smtClean="0"/>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pic>
        <p:nvPicPr>
          <p:cNvPr id="172" name="Picture 2" descr="http://aguaclara.cornell.edu/resources/logo-larg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2225586"/>
            <a:ext cx="715480" cy="2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smtClean="0"/>
              <a:t>2.5 cm diameter</a:t>
            </a:r>
          </a:p>
          <a:p>
            <a:r>
              <a:rPr lang="en-US" dirty="0" smtClean="0"/>
              <a:t>5 cm diameter</a:t>
            </a:r>
          </a:p>
          <a:p>
            <a:r>
              <a:rPr lang="en-US" dirty="0" smtClean="0"/>
              <a:t>7.5 cm diameter</a:t>
            </a:r>
          </a:p>
          <a:p>
            <a:r>
              <a:rPr lang="en-US" dirty="0" smtClean="0"/>
              <a:t>10 cm diameter</a:t>
            </a:r>
            <a:endParaRPr lang="en-US" dirty="0"/>
          </a:p>
        </p:txBody>
      </p:sp>
      <p:sp>
        <p:nvSpPr>
          <p:cNvPr id="4" name="Text Placeholder 3"/>
          <p:cNvSpPr>
            <a:spLocks noGrp="1"/>
          </p:cNvSpPr>
          <p:nvPr>
            <p:ph type="body" sz="quarter" idx="13"/>
          </p:nvPr>
        </p:nvSpPr>
        <p:spPr/>
        <p:txBody>
          <a:bodyPr/>
          <a:lstStyle/>
          <a:p>
            <a:r>
              <a:rPr lang="en-US" dirty="0" smtClean="0"/>
              <a:t>What size pipe should be used for the vertical section up the tank to </a:t>
            </a:r>
            <a:r>
              <a:rPr lang="en-US" smtClean="0"/>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11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smtClean="0"/>
              <a:t>What are the failure modes?</a:t>
            </a:r>
          </a:p>
          <a:p>
            <a:r>
              <a:rPr lang="en-US" dirty="0" smtClean="0"/>
              <a:t>What are the constraints?</a:t>
            </a:r>
            <a:endParaRPr lang="en-US" dirty="0"/>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make water flow up through a tank (by gravity)?</a:t>
            </a:r>
            <a:endParaRPr lang="en-US" dirty="0"/>
          </a:p>
        </p:txBody>
      </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smtClean="0"/>
              <a:t>Drag (flow around objects)</a:t>
            </a:r>
            <a:endParaRPr lang="en-US" dirty="0"/>
          </a:p>
          <a:p>
            <a:r>
              <a:rPr lang="en-US" dirty="0" smtClean="0"/>
              <a:t>Head loss (flow in pipes and channels)</a:t>
            </a:r>
          </a:p>
          <a:p>
            <a:r>
              <a:rPr lang="en-US" dirty="0" smtClean="0"/>
              <a:t>Bernoulli and Energy Equation</a:t>
            </a:r>
            <a:endParaRPr lang="en-US" dirty="0" smtClean="0"/>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Pressure </a:t>
            </a:r>
            <a:r>
              <a:rPr lang="en-US" dirty="0" smtClean="0"/>
              <a:t>drag (normal force)</a:t>
            </a:r>
            <a:endParaRPr lang="en-US" dirty="0" smtClean="0"/>
          </a:p>
          <a:p>
            <a:r>
              <a:rPr lang="en-US" dirty="0" smtClean="0"/>
              <a:t>Shear </a:t>
            </a:r>
            <a:r>
              <a:rPr lang="en-US" dirty="0" smtClean="0"/>
              <a:t>drag (tangent force)</a:t>
            </a:r>
            <a:endParaRPr lang="en-US" dirty="0" smtClean="0"/>
          </a:p>
          <a:p>
            <a:r>
              <a:rPr lang="en-US" dirty="0" smtClean="0"/>
              <a:t>Lift drag</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smtClean="0"/>
              <a:t>What causes the majority of air drag on a bicycle (including the rider)?</a:t>
            </a:r>
            <a:endParaRPr lang="en-US" dirty="0"/>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Round disk tangent </a:t>
            </a:r>
            <a:br>
              <a:rPr lang="en-US" dirty="0" smtClean="0"/>
            </a:br>
            <a:r>
              <a:rPr lang="en-US" dirty="0" smtClean="0"/>
              <a:t>to wind</a:t>
            </a:r>
          </a:p>
          <a:p>
            <a:pPr marL="514350" indent="-514350">
              <a:buFont typeface="+mj-lt"/>
              <a:buAutoNum type="alphaUcPeriod"/>
            </a:pPr>
            <a:r>
              <a:rPr lang="en-US" dirty="0" smtClean="0"/>
              <a:t>Round disk perpendicular </a:t>
            </a:r>
            <a:br>
              <a:rPr lang="en-US" dirty="0" smtClean="0"/>
            </a:br>
            <a:r>
              <a:rPr lang="en-US" dirty="0" smtClean="0"/>
              <a:t>to wind</a:t>
            </a:r>
          </a:p>
          <a:p>
            <a:pPr marL="514350" indent="-514350">
              <a:buFont typeface="+mj-lt"/>
              <a:buAutoNum type="alphaUcPeriod"/>
            </a:pPr>
            <a:r>
              <a:rPr lang="en-US" dirty="0" smtClean="0"/>
              <a:t>Hemisphere with convex </a:t>
            </a:r>
            <a:br>
              <a:rPr lang="en-US" dirty="0" smtClean="0"/>
            </a:br>
            <a:r>
              <a:rPr lang="en-US" dirty="0" smtClean="0"/>
              <a:t>side facing wind</a:t>
            </a:r>
          </a:p>
          <a:p>
            <a:pPr marL="514350" indent="-514350">
              <a:buFont typeface="+mj-lt"/>
              <a:buAutoNum type="alphaUcPeriod"/>
            </a:pPr>
            <a:r>
              <a:rPr lang="en-US" dirty="0"/>
              <a:t>Hemisphere with </a:t>
            </a:r>
            <a:r>
              <a:rPr lang="en-US" dirty="0" smtClean="0"/>
              <a:t>concave </a:t>
            </a:r>
            <a:br>
              <a:rPr lang="en-US" dirty="0" smtClean="0"/>
            </a:br>
            <a:r>
              <a:rPr lang="en-US" dirty="0" smtClean="0"/>
              <a:t>side </a:t>
            </a:r>
            <a:r>
              <a:rPr lang="en-US" dirty="0"/>
              <a:t>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0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0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123884</TotalTime>
  <Words>1405</Words>
  <Application>Microsoft Office PowerPoint</Application>
  <PresentationFormat>On-screen Show (4:3)</PresentationFormat>
  <Paragraphs>234</Paragraphs>
  <Slides>30</Slides>
  <Notes>14</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Candara</vt:lpstr>
      <vt:lpstr>Arial</vt:lpstr>
      <vt:lpstr>Wingdings</vt:lpstr>
      <vt:lpstr>Cambria Math</vt:lpstr>
      <vt:lpstr>Baskerville Old Face</vt:lpstr>
      <vt:lpstr>Times New Roman</vt:lpstr>
      <vt:lpstr>Euclid Symbol</vt:lpstr>
      <vt:lpstr>Calibri</vt:lpstr>
      <vt:lpstr>Century Gothic</vt:lpstr>
      <vt:lpstr>Lecture 4540 2016</vt:lpstr>
      <vt:lpstr>1_Lecture 4540 2016</vt:lpstr>
      <vt:lpstr>Lecture 4540 2017</vt:lpstr>
      <vt:lpstr>2_Lecture 4540 2016</vt:lpstr>
      <vt:lpstr>3_Lecture 4540 2016</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InefficientConversion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MajorMinorDrain</vt:lpstr>
      <vt:lpstr>Elevation difference = head loss trick</vt:lpstr>
      <vt:lpstr>Elevation difference = head loss trick</vt:lpstr>
      <vt:lpstr>VerticalPipe</vt:lpstr>
      <vt:lpstr>PowerPoint Presentation</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1767</cp:revision>
  <cp:lastPrinted>2017-09-05T11:56:51Z</cp:lastPrinted>
  <dcterms:created xsi:type="dcterms:W3CDTF">2004-08-17T19:01:02Z</dcterms:created>
  <dcterms:modified xsi:type="dcterms:W3CDTF">2019-02-07T14:48:11Z</dcterms:modified>
</cp:coreProperties>
</file>